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98" r:id="rId3"/>
    <p:sldId id="299" r:id="rId4"/>
    <p:sldId id="300" r:id="rId5"/>
    <p:sldId id="301" r:id="rId6"/>
    <p:sldId id="302" r:id="rId7"/>
    <p:sldId id="303" r:id="rId8"/>
    <p:sldId id="29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CBF71-D25E-4F57-9445-554E59A3A4AF}" type="datetimeFigureOut">
              <a:rPr lang="en-US" smtClean="0"/>
              <a:t>2/22/2020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1439DC-5946-4287-A960-A207D6D39800}" type="slidenum">
              <a:rPr lang="en-US" smtClean="0"/>
              <a:t>‹#›</a:t>
            </a:fld>
            <a:endParaRPr lang="en-US"/>
          </a:p>
        </p:txBody>
      </p:sp>
    </p:spTree>
    <p:extLst>
      <p:ext uri="{BB962C8B-B14F-4D97-AF65-F5344CB8AC3E}">
        <p14:creationId xmlns:p14="http://schemas.microsoft.com/office/powerpoint/2010/main" val="566589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050" b="1" i="1" kern="1200" dirty="0">
                <a:solidFill>
                  <a:schemeClr val="tx1"/>
                </a:solidFill>
                <a:effectLst/>
                <a:latin typeface="+mn-lt"/>
                <a:ea typeface="+mn-ea"/>
                <a:cs typeface="+mn-cs"/>
              </a:rPr>
              <a:t>1. Dharma:</a:t>
            </a:r>
          </a:p>
          <a:p>
            <a:pPr fontAlgn="base"/>
            <a:r>
              <a:rPr lang="en-US" sz="1050" kern="1200" dirty="0">
                <a:solidFill>
                  <a:schemeClr val="tx1"/>
                </a:solidFill>
                <a:effectLst/>
                <a:latin typeface="+mn-lt"/>
                <a:ea typeface="+mn-ea"/>
                <a:cs typeface="+mn-cs"/>
              </a:rPr>
              <a:t>The highest aim of marriage, according to the Hindu thinkers was ‘dharma’. For a Hindu, marriage is meant for the fulfillment of his dharma or religious duties. As K.M. Kapadia says, “Marriage is desired not so much for sex or for progeny as for obtaining a partner for the fulfillment of one’s religious duties”. It is the duty of the householder to offer ‘</a:t>
            </a:r>
            <a:r>
              <a:rPr lang="en-US" sz="1050" kern="1200" dirty="0" err="1">
                <a:solidFill>
                  <a:schemeClr val="tx1"/>
                </a:solidFill>
                <a:effectLst/>
                <a:latin typeface="+mn-lt"/>
                <a:ea typeface="+mn-ea"/>
                <a:cs typeface="+mn-cs"/>
              </a:rPr>
              <a:t>Pancha</a:t>
            </a:r>
            <a:r>
              <a:rPr lang="en-US" sz="1050" kern="1200" dirty="0">
                <a:solidFill>
                  <a:schemeClr val="tx1"/>
                </a:solidFill>
                <a:effectLst/>
                <a:latin typeface="+mn-lt"/>
                <a:ea typeface="+mn-ea"/>
                <a:cs typeface="+mn-cs"/>
              </a:rPr>
              <a:t> </a:t>
            </a:r>
            <a:r>
              <a:rPr lang="en-US" sz="1050" kern="1200" dirty="0" err="1">
                <a:solidFill>
                  <a:schemeClr val="tx1"/>
                </a:solidFill>
                <a:effectLst/>
                <a:latin typeface="+mn-lt"/>
                <a:ea typeface="+mn-ea"/>
                <a:cs typeface="+mn-cs"/>
              </a:rPr>
              <a:t>Maha</a:t>
            </a:r>
            <a:r>
              <a:rPr lang="en-US" sz="1050" kern="1200" dirty="0">
                <a:solidFill>
                  <a:schemeClr val="tx1"/>
                </a:solidFill>
                <a:effectLst/>
                <a:latin typeface="+mn-lt"/>
                <a:ea typeface="+mn-ea"/>
                <a:cs typeface="+mn-cs"/>
              </a:rPr>
              <a:t> </a:t>
            </a:r>
            <a:r>
              <a:rPr lang="en-US" sz="1050" kern="1200" dirty="0" err="1">
                <a:solidFill>
                  <a:schemeClr val="tx1"/>
                </a:solidFill>
                <a:effectLst/>
                <a:latin typeface="+mn-lt"/>
                <a:ea typeface="+mn-ea"/>
                <a:cs typeface="+mn-cs"/>
              </a:rPr>
              <a:t>Jajnas</a:t>
            </a:r>
            <a:r>
              <a:rPr lang="en-US" sz="1050" kern="1200" dirty="0">
                <a:solidFill>
                  <a:schemeClr val="tx1"/>
                </a:solidFill>
                <a:effectLst/>
                <a:latin typeface="+mn-lt"/>
                <a:ea typeface="+mn-ea"/>
                <a:cs typeface="+mn-cs"/>
              </a:rPr>
              <a:t> in the company of his wife. As such a wife is a religious necessity for a Hindu.</a:t>
            </a:r>
          </a:p>
          <a:p>
            <a:pPr fontAlgn="base"/>
            <a:r>
              <a:rPr lang="en-US" sz="1050" b="1" i="1" kern="1200" dirty="0">
                <a:solidFill>
                  <a:schemeClr val="tx1"/>
                </a:solidFill>
                <a:effectLst/>
                <a:latin typeface="+mn-lt"/>
                <a:ea typeface="+mn-ea"/>
                <a:cs typeface="+mn-cs"/>
              </a:rPr>
              <a:t>2. </a:t>
            </a:r>
            <a:r>
              <a:rPr lang="en-US" sz="1050" b="1" i="1" kern="1200" dirty="0" err="1">
                <a:solidFill>
                  <a:schemeClr val="tx1"/>
                </a:solidFill>
                <a:effectLst/>
                <a:latin typeface="+mn-lt"/>
                <a:ea typeface="+mn-ea"/>
                <a:cs typeface="+mn-cs"/>
              </a:rPr>
              <a:t>Praja</a:t>
            </a:r>
            <a:r>
              <a:rPr lang="en-US" sz="1050" b="1" i="1" kern="1200" dirty="0">
                <a:solidFill>
                  <a:schemeClr val="tx1"/>
                </a:solidFill>
                <a:effectLst/>
                <a:latin typeface="+mn-lt"/>
                <a:ea typeface="+mn-ea"/>
                <a:cs typeface="+mn-cs"/>
              </a:rPr>
              <a:t> or Progeny:</a:t>
            </a:r>
          </a:p>
          <a:p>
            <a:pPr fontAlgn="base"/>
            <a:r>
              <a:rPr lang="en-US" sz="1050" kern="1200" dirty="0">
                <a:solidFill>
                  <a:schemeClr val="tx1"/>
                </a:solidFill>
                <a:effectLst/>
                <a:latin typeface="+mn-lt"/>
                <a:ea typeface="+mn-ea"/>
                <a:cs typeface="+mn-cs"/>
              </a:rPr>
              <a:t>The second aim of Hindu marriage is the procreation of children. It is believed that </a:t>
            </a:r>
            <a:r>
              <a:rPr lang="en-US" sz="1050" kern="1200" dirty="0" err="1">
                <a:solidFill>
                  <a:schemeClr val="tx1"/>
                </a:solidFill>
                <a:effectLst/>
                <a:latin typeface="+mn-lt"/>
                <a:ea typeface="+mn-ea"/>
                <a:cs typeface="+mn-cs"/>
              </a:rPr>
              <a:t>putra</a:t>
            </a:r>
            <a:r>
              <a:rPr lang="en-US" sz="1050" kern="1200" dirty="0">
                <a:solidFill>
                  <a:schemeClr val="tx1"/>
                </a:solidFill>
                <a:effectLst/>
                <a:latin typeface="+mn-lt"/>
                <a:ea typeface="+mn-ea"/>
                <a:cs typeface="+mn-cs"/>
              </a:rPr>
              <a:t> or son saves the father from going to hell. Therefore, among the Hindus, procreation has become a religious duty. Thus, the Hindu thinkers regarded procreation as duty in the interests of both the family and community as well as for one’s own salvation.</a:t>
            </a:r>
          </a:p>
          <a:p>
            <a:pPr fontAlgn="base"/>
            <a:r>
              <a:rPr lang="en-US" sz="1050" kern="1200" dirty="0">
                <a:solidFill>
                  <a:schemeClr val="tx1"/>
                </a:solidFill>
                <a:effectLst/>
                <a:latin typeface="+mn-lt"/>
                <a:ea typeface="+mn-ea"/>
                <a:cs typeface="+mn-cs"/>
              </a:rPr>
              <a:t>Procreation is regarded as the second most important aim of Hindu marriage. Kapadia has remarked, “When the Hindu thinkers regarded Dharma as the first and the highest aim of marriage and procreation as the second best, Dharma dominated marriage”.</a:t>
            </a:r>
          </a:p>
          <a:p>
            <a:pPr fontAlgn="base"/>
            <a:r>
              <a:rPr lang="en-US" sz="1050" b="1" i="1" kern="1200" dirty="0">
                <a:solidFill>
                  <a:schemeClr val="tx1"/>
                </a:solidFill>
                <a:effectLst/>
                <a:latin typeface="+mn-lt"/>
                <a:ea typeface="+mn-ea"/>
                <a:cs typeface="+mn-cs"/>
              </a:rPr>
              <a:t>3. Kama or Sex Gratification:</a:t>
            </a:r>
          </a:p>
          <a:p>
            <a:pPr fontAlgn="base"/>
            <a:r>
              <a:rPr lang="en-US" sz="1050" kern="1200" dirty="0">
                <a:solidFill>
                  <a:schemeClr val="tx1"/>
                </a:solidFill>
                <a:effectLst/>
                <a:latin typeface="+mn-lt"/>
                <a:ea typeface="+mn-ea"/>
                <a:cs typeface="+mn-cs"/>
              </a:rPr>
              <a:t>Sex is one of the aims of marriage, but it is the least desirable aim of marriage and that is why it is given third place by the Hindu thinkers. According to Kapadia, “Though-sex is one of the functions of marriage; it is given third place, concluding thereby that it is the least desirable aim of marriage.</a:t>
            </a:r>
          </a:p>
          <a:p>
            <a:pPr fontAlgn="base"/>
            <a:r>
              <a:rPr lang="en-US" sz="1050" kern="1200" dirty="0">
                <a:solidFill>
                  <a:schemeClr val="tx1"/>
                </a:solidFill>
                <a:effectLst/>
                <a:latin typeface="+mn-lt"/>
                <a:ea typeface="+mn-ea"/>
                <a:cs typeface="+mn-cs"/>
              </a:rPr>
              <a:t>Hence, it is found that sex has been given a secondary role in Hindu marriage. Though sex is important for the healthy development of personality of an individual , Hindu thinkers did not consider it to be the sole aim of marriage.</a:t>
            </a:r>
          </a:p>
          <a:p>
            <a:pPr fontAlgn="base"/>
            <a:r>
              <a:rPr lang="en-US" sz="1050" b="1" i="1" kern="1200" dirty="0">
                <a:solidFill>
                  <a:schemeClr val="tx1"/>
                </a:solidFill>
                <a:effectLst/>
                <a:latin typeface="+mn-lt"/>
                <a:ea typeface="+mn-ea"/>
                <a:cs typeface="+mn-cs"/>
              </a:rPr>
              <a:t>4. Rina or Debts:</a:t>
            </a:r>
          </a:p>
          <a:p>
            <a:pPr fontAlgn="base"/>
            <a:r>
              <a:rPr lang="en-US" sz="1050" kern="1200" dirty="0">
                <a:solidFill>
                  <a:schemeClr val="tx1"/>
                </a:solidFill>
                <a:effectLst/>
                <a:latin typeface="+mn-lt"/>
                <a:ea typeface="+mn-ea"/>
                <a:cs typeface="+mn-cs"/>
              </a:rPr>
              <a:t>There are supposed to be three debts which a man has to repay in his life time. These debts are (</a:t>
            </a:r>
            <a:r>
              <a:rPr lang="en-US" sz="1050" kern="1200" dirty="0" err="1">
                <a:solidFill>
                  <a:schemeClr val="tx1"/>
                </a:solidFill>
                <a:effectLst/>
                <a:latin typeface="+mn-lt"/>
                <a:ea typeface="+mn-ea"/>
                <a:cs typeface="+mn-cs"/>
              </a:rPr>
              <a:t>i</a:t>
            </a:r>
            <a:r>
              <a:rPr lang="en-US" sz="1050" kern="1200" dirty="0">
                <a:solidFill>
                  <a:schemeClr val="tx1"/>
                </a:solidFill>
                <a:effectLst/>
                <a:latin typeface="+mn-lt"/>
                <a:ea typeface="+mn-ea"/>
                <a:cs typeface="+mn-cs"/>
              </a:rPr>
              <a:t>) Deva Rina, (ii) Rishi Rina and (iii) </a:t>
            </a:r>
            <a:r>
              <a:rPr lang="en-US" sz="1050" kern="1200" dirty="0" err="1">
                <a:solidFill>
                  <a:schemeClr val="tx1"/>
                </a:solidFill>
                <a:effectLst/>
                <a:latin typeface="+mn-lt"/>
                <a:ea typeface="+mn-ea"/>
                <a:cs typeface="+mn-cs"/>
              </a:rPr>
              <a:t>Pitri</a:t>
            </a:r>
            <a:r>
              <a:rPr lang="en-US" sz="1050" kern="1200" dirty="0">
                <a:solidFill>
                  <a:schemeClr val="tx1"/>
                </a:solidFill>
                <a:effectLst/>
                <a:latin typeface="+mn-lt"/>
                <a:ea typeface="+mn-ea"/>
                <a:cs typeface="+mn-cs"/>
              </a:rPr>
              <a:t> Rina. The first </a:t>
            </a:r>
            <a:r>
              <a:rPr lang="en-US" sz="1050" kern="1200" dirty="0" err="1">
                <a:solidFill>
                  <a:schemeClr val="tx1"/>
                </a:solidFill>
                <a:effectLst/>
                <a:latin typeface="+mn-lt"/>
                <a:ea typeface="+mn-ea"/>
                <a:cs typeface="+mn-cs"/>
              </a:rPr>
              <a:t>rina</a:t>
            </a:r>
            <a:r>
              <a:rPr lang="en-US" sz="1050" kern="1200" dirty="0">
                <a:solidFill>
                  <a:schemeClr val="tx1"/>
                </a:solidFill>
                <a:effectLst/>
                <a:latin typeface="+mn-lt"/>
                <a:ea typeface="+mn-ea"/>
                <a:cs typeface="+mn-cs"/>
              </a:rPr>
              <a:t> is towards the God who created the universe and gave us life. The second </a:t>
            </a:r>
            <a:r>
              <a:rPr lang="en-US" sz="1050" kern="1200" dirty="0" err="1">
                <a:solidFill>
                  <a:schemeClr val="tx1"/>
                </a:solidFill>
                <a:effectLst/>
                <a:latin typeface="+mn-lt"/>
                <a:ea typeface="+mn-ea"/>
                <a:cs typeface="+mn-cs"/>
              </a:rPr>
              <a:t>rina</a:t>
            </a:r>
            <a:r>
              <a:rPr lang="en-US" sz="1050" kern="1200" dirty="0">
                <a:solidFill>
                  <a:schemeClr val="tx1"/>
                </a:solidFill>
                <a:effectLst/>
                <a:latin typeface="+mn-lt"/>
                <a:ea typeface="+mn-ea"/>
                <a:cs typeface="+mn-cs"/>
              </a:rPr>
              <a:t> is towards the teachers who enabled us to fulfill our obligations. The third one is towards our ancestors who gave us birth.</a:t>
            </a:r>
          </a:p>
          <a:p>
            <a:pPr fontAlgn="base"/>
            <a:r>
              <a:rPr lang="en-US" sz="1050" b="1" i="1" kern="1200" dirty="0">
                <a:solidFill>
                  <a:schemeClr val="tx1"/>
                </a:solidFill>
                <a:effectLst/>
                <a:latin typeface="+mn-lt"/>
                <a:ea typeface="+mn-ea"/>
                <a:cs typeface="+mn-cs"/>
              </a:rPr>
              <a:t>5. Socio-Cultural Continuity:</a:t>
            </a:r>
          </a:p>
          <a:p>
            <a:pPr fontAlgn="base"/>
            <a:r>
              <a:rPr lang="en-US" sz="1050" kern="1200" dirty="0">
                <a:solidFill>
                  <a:schemeClr val="tx1"/>
                </a:solidFill>
                <a:effectLst/>
                <a:latin typeface="+mn-lt"/>
                <a:ea typeface="+mn-ea"/>
                <a:cs typeface="+mn-cs"/>
              </a:rPr>
              <a:t>Hindu marriage has two dimensional approaches. First, for the continuity of society, it is obligatory for an individual to establish a household and procreate and to provide new members to society. Second, it is the duty of every householder to pass on the cultural traditions of his Kula to the next generation.</a:t>
            </a:r>
          </a:p>
          <a:p>
            <a:endParaRPr lang="en-US" sz="1050" dirty="0"/>
          </a:p>
        </p:txBody>
      </p:sp>
      <p:sp>
        <p:nvSpPr>
          <p:cNvPr id="4" name="Slide Number Placeholder 3"/>
          <p:cNvSpPr>
            <a:spLocks noGrp="1"/>
          </p:cNvSpPr>
          <p:nvPr>
            <p:ph type="sldNum" sz="quarter" idx="5"/>
          </p:nvPr>
        </p:nvSpPr>
        <p:spPr/>
        <p:txBody>
          <a:bodyPr/>
          <a:lstStyle/>
          <a:p>
            <a:fld id="{68AC4FFD-C29E-4FCF-B99C-2D4A76AAED1F}" type="slidenum">
              <a:rPr lang="en-US" smtClean="0"/>
              <a:t>2</a:t>
            </a:fld>
            <a:endParaRPr lang="en-US"/>
          </a:p>
        </p:txBody>
      </p:sp>
    </p:spTree>
    <p:extLst>
      <p:ext uri="{BB962C8B-B14F-4D97-AF65-F5344CB8AC3E}">
        <p14:creationId xmlns:p14="http://schemas.microsoft.com/office/powerpoint/2010/main" val="3617167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Three of these are before birth, 12 after birth during the life of the person and 1 after death. </a:t>
            </a:r>
          </a:p>
          <a:p>
            <a:endParaRPr lang="en-US" sz="1200" i="1"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These milestones are carefully selected and the activities/procedures performed at these milestones are carefully articulated by our ancestors for a healthy, prosperous and meaningful life in future. These deliberate &amp; positive impressions which help create deep &amp; lasting impressions on the mind of a person - so as to generate interest in him/her about the Truth &amp; Dharma, righteous way of living, help bring out a positive personality and free the mind of its negativities and fill it with positive energy. </a:t>
            </a:r>
          </a:p>
          <a:p>
            <a:endParaRPr lang="en-US" sz="1200" i="1"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16 </a:t>
            </a:r>
            <a:r>
              <a:rPr lang="en-US" sz="1200" i="1" kern="1200" dirty="0" err="1">
                <a:solidFill>
                  <a:schemeClr val="tx1"/>
                </a:solidFill>
                <a:effectLst/>
                <a:latin typeface="+mn-lt"/>
                <a:ea typeface="+mn-ea"/>
                <a:cs typeface="+mn-cs"/>
              </a:rPr>
              <a:t>Samskars</a:t>
            </a:r>
            <a:r>
              <a:rPr lang="en-US" sz="1200" i="1" kern="1200" dirty="0">
                <a:solidFill>
                  <a:schemeClr val="tx1"/>
                </a:solidFill>
                <a:effectLst/>
                <a:latin typeface="+mn-lt"/>
                <a:ea typeface="+mn-ea"/>
                <a:cs typeface="+mn-cs"/>
              </a:rPr>
              <a:t> are the turning points of life and need to be celebrated. Celebrations are very important ingredients of </a:t>
            </a:r>
            <a:r>
              <a:rPr lang="en-US" sz="1200" i="1" kern="1200" dirty="0" err="1">
                <a:solidFill>
                  <a:schemeClr val="tx1"/>
                </a:solidFill>
                <a:effectLst/>
                <a:latin typeface="+mn-lt"/>
                <a:ea typeface="+mn-ea"/>
                <a:cs typeface="+mn-cs"/>
              </a:rPr>
              <a:t>Samskars</a:t>
            </a:r>
            <a:r>
              <a:rPr lang="en-US" sz="1200" i="1" kern="1200" dirty="0">
                <a:solidFill>
                  <a:schemeClr val="tx1"/>
                </a:solidFill>
                <a:effectLst/>
                <a:latin typeface="+mn-lt"/>
                <a:ea typeface="+mn-ea"/>
                <a:cs typeface="+mn-cs"/>
              </a:rPr>
              <a:t>. They involve our respected elders, scholars, near &amp; dear ones. Everyone gets together to convey their best wishes &amp; blessings to the person concerned and thus there is social &amp; religious sanction for the act &amp; the ceremony. </a:t>
            </a:r>
            <a:r>
              <a:rPr lang="en-US" sz="1200" i="1" kern="1200" dirty="0" err="1">
                <a:solidFill>
                  <a:schemeClr val="tx1"/>
                </a:solidFill>
                <a:effectLst/>
                <a:latin typeface="+mn-lt"/>
                <a:ea typeface="+mn-ea"/>
                <a:cs typeface="+mn-cs"/>
              </a:rPr>
              <a:t>Samskars</a:t>
            </a:r>
            <a:r>
              <a:rPr lang="en-US" sz="1200" i="1" kern="1200" dirty="0">
                <a:solidFill>
                  <a:schemeClr val="tx1"/>
                </a:solidFill>
                <a:effectLst/>
                <a:latin typeface="+mn-lt"/>
                <a:ea typeface="+mn-ea"/>
                <a:cs typeface="+mn-cs"/>
              </a:rPr>
              <a:t> are effective time-tested tools in our traditional systems. Apart from scriptural validation, history (story of Abhimanyu, Acharya </a:t>
            </a:r>
            <a:r>
              <a:rPr lang="en-US" sz="1200" i="1" kern="1200" dirty="0" err="1">
                <a:solidFill>
                  <a:schemeClr val="tx1"/>
                </a:solidFill>
                <a:effectLst/>
                <a:latin typeface="+mn-lt"/>
                <a:ea typeface="+mn-ea"/>
                <a:cs typeface="+mn-cs"/>
              </a:rPr>
              <a:t>Shukdev</a:t>
            </a:r>
            <a:r>
              <a:rPr lang="en-US" sz="1200" i="1" kern="1200" dirty="0">
                <a:solidFill>
                  <a:schemeClr val="tx1"/>
                </a:solidFill>
                <a:effectLst/>
                <a:latin typeface="+mn-lt"/>
                <a:ea typeface="+mn-ea"/>
                <a:cs typeface="+mn-cs"/>
              </a:rPr>
              <a:t>) also proves to us the great effectiveness of these methods.</a:t>
            </a:r>
            <a:endParaRPr lang="en-US" dirty="0"/>
          </a:p>
        </p:txBody>
      </p:sp>
      <p:sp>
        <p:nvSpPr>
          <p:cNvPr id="4" name="Slide Number Placeholder 3"/>
          <p:cNvSpPr>
            <a:spLocks noGrp="1"/>
          </p:cNvSpPr>
          <p:nvPr>
            <p:ph type="sldNum" sz="quarter" idx="5"/>
          </p:nvPr>
        </p:nvSpPr>
        <p:spPr/>
        <p:txBody>
          <a:bodyPr/>
          <a:lstStyle/>
          <a:p>
            <a:fld id="{68AC4FFD-C29E-4FCF-B99C-2D4A76AAED1F}" type="slidenum">
              <a:rPr lang="en-US" smtClean="0"/>
              <a:t>3</a:t>
            </a:fld>
            <a:endParaRPr lang="en-US"/>
          </a:p>
        </p:txBody>
      </p:sp>
    </p:spTree>
    <p:extLst>
      <p:ext uri="{BB962C8B-B14F-4D97-AF65-F5344CB8AC3E}">
        <p14:creationId xmlns:p14="http://schemas.microsoft.com/office/powerpoint/2010/main" val="1031993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AC4FFD-C29E-4FCF-B99C-2D4A76AAED1F}" type="slidenum">
              <a:rPr lang="en-US" smtClean="0"/>
              <a:t>4</a:t>
            </a:fld>
            <a:endParaRPr lang="en-US"/>
          </a:p>
        </p:txBody>
      </p:sp>
    </p:spTree>
    <p:extLst>
      <p:ext uri="{BB962C8B-B14F-4D97-AF65-F5344CB8AC3E}">
        <p14:creationId xmlns:p14="http://schemas.microsoft.com/office/powerpoint/2010/main" val="3664880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AC4FFD-C29E-4FCF-B99C-2D4A76AAED1F}" type="slidenum">
              <a:rPr lang="en-US" smtClean="0"/>
              <a:t>5</a:t>
            </a:fld>
            <a:endParaRPr lang="en-US"/>
          </a:p>
        </p:txBody>
      </p:sp>
    </p:spTree>
    <p:extLst>
      <p:ext uri="{BB962C8B-B14F-4D97-AF65-F5344CB8AC3E}">
        <p14:creationId xmlns:p14="http://schemas.microsoft.com/office/powerpoint/2010/main" val="1759244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AC4FFD-C29E-4FCF-B99C-2D4A76AAED1F}" type="slidenum">
              <a:rPr lang="en-US" smtClean="0"/>
              <a:t>6</a:t>
            </a:fld>
            <a:endParaRPr lang="en-US"/>
          </a:p>
        </p:txBody>
      </p:sp>
    </p:spTree>
    <p:extLst>
      <p:ext uri="{BB962C8B-B14F-4D97-AF65-F5344CB8AC3E}">
        <p14:creationId xmlns:p14="http://schemas.microsoft.com/office/powerpoint/2010/main" val="31840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AC4FFD-C29E-4FCF-B99C-2D4A76AAED1F}" type="slidenum">
              <a:rPr lang="en-US" smtClean="0"/>
              <a:t>7</a:t>
            </a:fld>
            <a:endParaRPr lang="en-US"/>
          </a:p>
        </p:txBody>
      </p:sp>
    </p:spTree>
    <p:extLst>
      <p:ext uri="{BB962C8B-B14F-4D97-AF65-F5344CB8AC3E}">
        <p14:creationId xmlns:p14="http://schemas.microsoft.com/office/powerpoint/2010/main" val="3541463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AC4FFD-C29E-4FCF-B99C-2D4A76AAED1F}" type="slidenum">
              <a:rPr lang="en-US" smtClean="0"/>
              <a:t>8</a:t>
            </a:fld>
            <a:endParaRPr lang="en-US"/>
          </a:p>
        </p:txBody>
      </p:sp>
    </p:spTree>
    <p:extLst>
      <p:ext uri="{BB962C8B-B14F-4D97-AF65-F5344CB8AC3E}">
        <p14:creationId xmlns:p14="http://schemas.microsoft.com/office/powerpoint/2010/main" val="203115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629ED9-9B27-4076-8104-7C2CE4E01BC0}"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155275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629ED9-9B27-4076-8104-7C2CE4E01BC0}"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35958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629ED9-9B27-4076-8104-7C2CE4E01BC0}"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A71DFE-A2D2-46DF-9140-EEA37920436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9191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629ED9-9B27-4076-8104-7C2CE4E01BC0}"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1274608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629ED9-9B27-4076-8104-7C2CE4E01BC0}"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A71DFE-A2D2-46DF-9140-EEA37920436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3121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629ED9-9B27-4076-8104-7C2CE4E01BC0}"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280300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629ED9-9B27-4076-8104-7C2CE4E01BC0}"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238273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629ED9-9B27-4076-8104-7C2CE4E01BC0}"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1555585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629ED9-9B27-4076-8104-7C2CE4E01BC0}"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288688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629ED9-9B27-4076-8104-7C2CE4E01BC0}"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43745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629ED9-9B27-4076-8104-7C2CE4E01BC0}"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393621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629ED9-9B27-4076-8104-7C2CE4E01BC0}" type="datetimeFigureOut">
              <a:rPr lang="en-US" smtClean="0"/>
              <a:t>2/22/2020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233016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629ED9-9B27-4076-8104-7C2CE4E01BC0}" type="datetimeFigureOut">
              <a:rPr lang="en-US" smtClean="0"/>
              <a:t>2/22/2020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271598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629ED9-9B27-4076-8104-7C2CE4E01BC0}" type="datetimeFigureOut">
              <a:rPr lang="en-US" smtClean="0"/>
              <a:t>2/22/2020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1866894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629ED9-9B27-4076-8104-7C2CE4E01BC0}"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63472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629ED9-9B27-4076-8104-7C2CE4E01BC0}"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A71DFE-A2D2-46DF-9140-EEA379204360}" type="slidenum">
              <a:rPr lang="en-US" smtClean="0"/>
              <a:t>‹#›</a:t>
            </a:fld>
            <a:endParaRPr lang="en-US"/>
          </a:p>
        </p:txBody>
      </p:sp>
    </p:spTree>
    <p:extLst>
      <p:ext uri="{BB962C8B-B14F-4D97-AF65-F5344CB8AC3E}">
        <p14:creationId xmlns:p14="http://schemas.microsoft.com/office/powerpoint/2010/main" val="219706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629ED9-9B27-4076-8104-7C2CE4E01BC0}" type="datetimeFigureOut">
              <a:rPr lang="en-US" smtClean="0"/>
              <a:t>2/22/2020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A71DFE-A2D2-46DF-9140-EEA379204360}" type="slidenum">
              <a:rPr lang="en-US" smtClean="0"/>
              <a:t>‹#›</a:t>
            </a:fld>
            <a:endParaRPr lang="en-US"/>
          </a:p>
        </p:txBody>
      </p:sp>
    </p:spTree>
    <p:extLst>
      <p:ext uri="{BB962C8B-B14F-4D97-AF65-F5344CB8AC3E}">
        <p14:creationId xmlns:p14="http://schemas.microsoft.com/office/powerpoint/2010/main" val="37749166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F37EE-D3F4-4703-B3CA-DE4500DCB405}"/>
              </a:ext>
            </a:extLst>
          </p:cNvPr>
          <p:cNvSpPr>
            <a:spLocks noGrp="1"/>
          </p:cNvSpPr>
          <p:nvPr>
            <p:ph type="ctrTitle"/>
          </p:nvPr>
        </p:nvSpPr>
        <p:spPr/>
        <p:txBody>
          <a:bodyPr/>
          <a:lstStyle/>
          <a:p>
            <a:r>
              <a:rPr lang="en-US" b="1" dirty="0"/>
              <a:t>Hindu </a:t>
            </a:r>
            <a:r>
              <a:rPr lang="en-US" b="1" dirty="0" err="1"/>
              <a:t>Samskars</a:t>
            </a:r>
            <a:endParaRPr lang="en-US" b="1" dirty="0"/>
          </a:p>
        </p:txBody>
      </p:sp>
    </p:spTree>
    <p:extLst>
      <p:ext uri="{BB962C8B-B14F-4D97-AF65-F5344CB8AC3E}">
        <p14:creationId xmlns:p14="http://schemas.microsoft.com/office/powerpoint/2010/main" val="290825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278212-62D6-4961-B7E5-640642928779}"/>
              </a:ext>
            </a:extLst>
          </p:cNvPr>
          <p:cNvSpPr>
            <a:spLocks noGrp="1"/>
          </p:cNvSpPr>
          <p:nvPr>
            <p:ph type="title"/>
          </p:nvPr>
        </p:nvSpPr>
        <p:spPr>
          <a:xfrm>
            <a:off x="2278010" y="624110"/>
            <a:ext cx="8911687" cy="805195"/>
          </a:xfrm>
        </p:spPr>
        <p:txBody>
          <a:bodyPr/>
          <a:lstStyle/>
          <a:p>
            <a:r>
              <a:rPr lang="en-US" b="1" dirty="0"/>
              <a:t>Main aim of Marriage</a:t>
            </a:r>
          </a:p>
        </p:txBody>
      </p:sp>
      <p:sp>
        <p:nvSpPr>
          <p:cNvPr id="2" name="Content Placeholder 1">
            <a:extLst>
              <a:ext uri="{FF2B5EF4-FFF2-40B4-BE49-F238E27FC236}">
                <a16:creationId xmlns:a16="http://schemas.microsoft.com/office/drawing/2014/main" id="{29627BD2-227B-4DA8-8B74-F404034CBAA7}"/>
              </a:ext>
            </a:extLst>
          </p:cNvPr>
          <p:cNvSpPr>
            <a:spLocks noGrp="1"/>
          </p:cNvSpPr>
          <p:nvPr>
            <p:ph idx="1"/>
          </p:nvPr>
        </p:nvSpPr>
        <p:spPr>
          <a:xfrm>
            <a:off x="2278010" y="1429305"/>
            <a:ext cx="7505182" cy="4471051"/>
          </a:xfrm>
        </p:spPr>
        <p:txBody>
          <a:bodyPr>
            <a:normAutofit/>
          </a:bodyPr>
          <a:lstStyle/>
          <a:p>
            <a:pPr>
              <a:buFont typeface="Wingdings" panose="05000000000000000000" pitchFamily="2" charset="2"/>
              <a:buChar char="q"/>
            </a:pPr>
            <a:r>
              <a:rPr lang="en-US" sz="3200" dirty="0"/>
              <a:t>Dharma</a:t>
            </a:r>
          </a:p>
          <a:p>
            <a:pPr>
              <a:buFont typeface="Wingdings" panose="05000000000000000000" pitchFamily="2" charset="2"/>
              <a:buChar char="q"/>
            </a:pPr>
            <a:r>
              <a:rPr lang="en-US" sz="3200" dirty="0" err="1"/>
              <a:t>Praja</a:t>
            </a:r>
            <a:r>
              <a:rPr lang="en-US" sz="3200" dirty="0"/>
              <a:t> or Progeny</a:t>
            </a:r>
          </a:p>
          <a:p>
            <a:pPr>
              <a:buFont typeface="Wingdings" panose="05000000000000000000" pitchFamily="2" charset="2"/>
              <a:buChar char="q"/>
            </a:pPr>
            <a:r>
              <a:rPr lang="en-US" sz="3200" dirty="0"/>
              <a:t>Rati, Kama or Sex Gratification</a:t>
            </a:r>
          </a:p>
          <a:p>
            <a:pPr>
              <a:buFont typeface="Wingdings" panose="05000000000000000000" pitchFamily="2" charset="2"/>
              <a:buChar char="q"/>
            </a:pPr>
            <a:r>
              <a:rPr lang="en-US" sz="3200" dirty="0"/>
              <a:t>Rina or Debts</a:t>
            </a:r>
          </a:p>
          <a:p>
            <a:pPr>
              <a:buFont typeface="Wingdings" panose="05000000000000000000" pitchFamily="2" charset="2"/>
              <a:buChar char="q"/>
            </a:pPr>
            <a:r>
              <a:rPr lang="en-US" sz="3200" dirty="0"/>
              <a:t>Socio-Cultural Continuity</a:t>
            </a:r>
          </a:p>
        </p:txBody>
      </p:sp>
      <p:sp>
        <p:nvSpPr>
          <p:cNvPr id="4" name="Footer Placeholder 3">
            <a:extLst>
              <a:ext uri="{FF2B5EF4-FFF2-40B4-BE49-F238E27FC236}">
                <a16:creationId xmlns:a16="http://schemas.microsoft.com/office/drawing/2014/main" id="{2C59AE4C-6197-4304-BCF5-6BB1A146D2DD}"/>
              </a:ext>
            </a:extLst>
          </p:cNvPr>
          <p:cNvSpPr>
            <a:spLocks noGrp="1"/>
          </p:cNvSpPr>
          <p:nvPr>
            <p:ph type="ftr" sz="quarter" idx="11"/>
          </p:nvPr>
        </p:nvSpPr>
        <p:spPr/>
        <p:txBody>
          <a:bodyPr/>
          <a:lstStyle/>
          <a:p>
            <a:r>
              <a:rPr lang="en-US"/>
              <a:t>(c) Hindu Swayamsevak Sangh USA - For internal use only</a:t>
            </a:r>
            <a:endParaRPr lang="en-US" dirty="0"/>
          </a:p>
        </p:txBody>
      </p:sp>
      <p:sp>
        <p:nvSpPr>
          <p:cNvPr id="5" name="Slide Number Placeholder 4">
            <a:extLst>
              <a:ext uri="{FF2B5EF4-FFF2-40B4-BE49-F238E27FC236}">
                <a16:creationId xmlns:a16="http://schemas.microsoft.com/office/drawing/2014/main" id="{95D9B511-43F1-4573-849D-453F12EE4718}"/>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27305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93EEAE-D003-4477-BFB6-06F10FEB2DD4}"/>
              </a:ext>
            </a:extLst>
          </p:cNvPr>
          <p:cNvSpPr>
            <a:spLocks noGrp="1"/>
          </p:cNvSpPr>
          <p:nvPr>
            <p:ph type="title"/>
          </p:nvPr>
        </p:nvSpPr>
        <p:spPr>
          <a:xfrm>
            <a:off x="2065429" y="624110"/>
            <a:ext cx="8911687" cy="754888"/>
          </a:xfrm>
        </p:spPr>
        <p:txBody>
          <a:bodyPr/>
          <a:lstStyle/>
          <a:p>
            <a:r>
              <a:rPr lang="en-US" b="1" dirty="0"/>
              <a:t>Hindu </a:t>
            </a:r>
            <a:r>
              <a:rPr lang="en-US" b="1" dirty="0" err="1"/>
              <a:t>Samskars</a:t>
            </a:r>
            <a:endParaRPr lang="en-US" b="1" dirty="0"/>
          </a:p>
        </p:txBody>
      </p:sp>
      <p:sp>
        <p:nvSpPr>
          <p:cNvPr id="2" name="Content Placeholder 1">
            <a:extLst>
              <a:ext uri="{FF2B5EF4-FFF2-40B4-BE49-F238E27FC236}">
                <a16:creationId xmlns:a16="http://schemas.microsoft.com/office/drawing/2014/main" id="{AEE1E43A-7918-41A5-B72A-B4D64F0E488A}"/>
              </a:ext>
            </a:extLst>
          </p:cNvPr>
          <p:cNvSpPr>
            <a:spLocks noGrp="1"/>
          </p:cNvSpPr>
          <p:nvPr>
            <p:ph idx="1"/>
          </p:nvPr>
        </p:nvSpPr>
        <p:spPr>
          <a:xfrm>
            <a:off x="2065429" y="1378998"/>
            <a:ext cx="9306865" cy="4756810"/>
          </a:xfrm>
        </p:spPr>
        <p:txBody>
          <a:bodyPr>
            <a:noAutofit/>
          </a:bodyPr>
          <a:lstStyle/>
          <a:p>
            <a:r>
              <a:rPr lang="en-US" sz="2800" dirty="0"/>
              <a:t>Action/thoughts -&gt; </a:t>
            </a:r>
            <a:r>
              <a:rPr lang="en-US" sz="2800" dirty="0" err="1"/>
              <a:t>Samskar</a:t>
            </a:r>
            <a:r>
              <a:rPr lang="en-US" sz="2800" dirty="0"/>
              <a:t> -&gt; Character -&gt; Direction of Life</a:t>
            </a:r>
          </a:p>
          <a:p>
            <a:r>
              <a:rPr lang="en-US" sz="2800" i="1" dirty="0"/>
              <a:t>The net sum total of the </a:t>
            </a:r>
            <a:r>
              <a:rPr lang="en-US" sz="2800" i="1" dirty="0" err="1"/>
              <a:t>samskars</a:t>
            </a:r>
            <a:r>
              <a:rPr lang="en-US" sz="2800" i="1" dirty="0"/>
              <a:t> at the end of this life is the force which gives a person the next direction after this life. </a:t>
            </a:r>
          </a:p>
          <a:p>
            <a:r>
              <a:rPr lang="en-US" sz="2800" dirty="0"/>
              <a:t>In Hindu way of life, 16 major milestones are identified.</a:t>
            </a:r>
          </a:p>
          <a:p>
            <a:r>
              <a:rPr lang="en-US" sz="2800" dirty="0"/>
              <a:t>Activities/procedures are prescribed to be done at each of these milestones and these are called 16 </a:t>
            </a:r>
            <a:r>
              <a:rPr lang="en-US" sz="2800" dirty="0" err="1"/>
              <a:t>samskars</a:t>
            </a:r>
            <a:r>
              <a:rPr lang="en-US" sz="2800" dirty="0"/>
              <a:t>.</a:t>
            </a:r>
          </a:p>
        </p:txBody>
      </p:sp>
      <p:sp>
        <p:nvSpPr>
          <p:cNvPr id="4" name="Footer Placeholder 3">
            <a:extLst>
              <a:ext uri="{FF2B5EF4-FFF2-40B4-BE49-F238E27FC236}">
                <a16:creationId xmlns:a16="http://schemas.microsoft.com/office/drawing/2014/main" id="{0D9C576F-096C-4FD1-B417-14BB9583AD21}"/>
              </a:ext>
            </a:extLst>
          </p:cNvPr>
          <p:cNvSpPr>
            <a:spLocks noGrp="1"/>
          </p:cNvSpPr>
          <p:nvPr>
            <p:ph type="ftr" sz="quarter" idx="11"/>
          </p:nvPr>
        </p:nvSpPr>
        <p:spPr/>
        <p:txBody>
          <a:bodyPr/>
          <a:lstStyle/>
          <a:p>
            <a:r>
              <a:rPr lang="en-US"/>
              <a:t>(c) Hindu Swayamsevak Sangh USA - For internal use only</a:t>
            </a:r>
            <a:endParaRPr lang="en-US" dirty="0"/>
          </a:p>
        </p:txBody>
      </p:sp>
      <p:sp>
        <p:nvSpPr>
          <p:cNvPr id="5" name="Slide Number Placeholder 4">
            <a:extLst>
              <a:ext uri="{FF2B5EF4-FFF2-40B4-BE49-F238E27FC236}">
                <a16:creationId xmlns:a16="http://schemas.microsoft.com/office/drawing/2014/main" id="{494BD859-E5BF-45D6-86C0-7117C7B009F0}"/>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402206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0DD978-1347-4148-891F-8BC577D35181}"/>
              </a:ext>
            </a:extLst>
          </p:cNvPr>
          <p:cNvSpPr>
            <a:spLocks noGrp="1"/>
          </p:cNvSpPr>
          <p:nvPr>
            <p:ph type="title"/>
          </p:nvPr>
        </p:nvSpPr>
        <p:spPr>
          <a:xfrm>
            <a:off x="2083185" y="634329"/>
            <a:ext cx="8911687" cy="672030"/>
          </a:xfrm>
        </p:spPr>
        <p:txBody>
          <a:bodyPr/>
          <a:lstStyle/>
          <a:p>
            <a:r>
              <a:rPr lang="en-US" b="1" dirty="0"/>
              <a:t>16 </a:t>
            </a:r>
            <a:r>
              <a:rPr lang="en-US" b="1" dirty="0" err="1"/>
              <a:t>Samskars</a:t>
            </a:r>
            <a:endParaRPr lang="en-US" b="1" dirty="0"/>
          </a:p>
        </p:txBody>
      </p:sp>
      <p:sp>
        <p:nvSpPr>
          <p:cNvPr id="2" name="Content Placeholder 1">
            <a:extLst>
              <a:ext uri="{FF2B5EF4-FFF2-40B4-BE49-F238E27FC236}">
                <a16:creationId xmlns:a16="http://schemas.microsoft.com/office/drawing/2014/main" id="{06A28DBF-D83D-40EF-AD2F-871F1AFCA2EC}"/>
              </a:ext>
            </a:extLst>
          </p:cNvPr>
          <p:cNvSpPr>
            <a:spLocks noGrp="1"/>
          </p:cNvSpPr>
          <p:nvPr>
            <p:ph idx="1"/>
          </p:nvPr>
        </p:nvSpPr>
        <p:spPr>
          <a:xfrm>
            <a:off x="2083185" y="1423386"/>
            <a:ext cx="9182578" cy="4712421"/>
          </a:xfrm>
        </p:spPr>
        <p:txBody>
          <a:bodyPr>
            <a:normAutofit lnSpcReduction="10000"/>
          </a:bodyPr>
          <a:lstStyle/>
          <a:p>
            <a:r>
              <a:rPr lang="en-US" sz="3200" b="1" u="sng" dirty="0"/>
              <a:t>Before birth</a:t>
            </a:r>
          </a:p>
          <a:p>
            <a:pPr marL="514350" lvl="0" indent="-514350">
              <a:buFont typeface="+mj-lt"/>
              <a:buAutoNum type="arabicPeriod"/>
            </a:pPr>
            <a:r>
              <a:rPr lang="en-US" sz="2400" b="1" i="1" dirty="0" err="1"/>
              <a:t>Garbhadan</a:t>
            </a:r>
            <a:r>
              <a:rPr lang="en-US" sz="2400" b="1" i="1" dirty="0"/>
              <a:t>:</a:t>
            </a:r>
            <a:r>
              <a:rPr lang="en-US" sz="2400" i="1" dirty="0"/>
              <a:t>  The first coming together of the husband &amp; wife for bringing about conception.</a:t>
            </a:r>
            <a:endParaRPr lang="en-US" sz="2400" dirty="0"/>
          </a:p>
          <a:p>
            <a:pPr marL="514350" lvl="0" indent="-514350">
              <a:buFont typeface="+mj-lt"/>
              <a:buAutoNum type="arabicPeriod"/>
            </a:pPr>
            <a:r>
              <a:rPr lang="en-US" sz="2400" b="1" i="1" dirty="0" err="1"/>
              <a:t>Pumsvan</a:t>
            </a:r>
            <a:r>
              <a:rPr lang="en-US" sz="2400" b="1" i="1" dirty="0"/>
              <a:t>:</a:t>
            </a:r>
            <a:r>
              <a:rPr lang="en-US" sz="2400" i="1" dirty="0"/>
              <a:t> Ceremony performed when the first signs of conception are seen, and is to be performed when someone desires a male child.</a:t>
            </a:r>
            <a:endParaRPr lang="en-US" sz="2400" dirty="0"/>
          </a:p>
          <a:p>
            <a:pPr marL="514350" lvl="0" indent="-514350">
              <a:buFont typeface="+mj-lt"/>
              <a:buAutoNum type="arabicPeriod"/>
            </a:pPr>
            <a:r>
              <a:rPr lang="en-US" sz="2400" b="1" i="1" dirty="0" err="1"/>
              <a:t>Seemantonnayan</a:t>
            </a:r>
            <a:r>
              <a:rPr lang="en-US" sz="2400" b="1" i="1" dirty="0"/>
              <a:t> (</a:t>
            </a:r>
            <a:r>
              <a:rPr lang="en-US" sz="2400" b="1" i="1" dirty="0" err="1"/>
              <a:t>Seemant</a:t>
            </a:r>
            <a:r>
              <a:rPr lang="en-US" sz="2400" b="1" i="1" dirty="0"/>
              <a:t> + </a:t>
            </a:r>
            <a:r>
              <a:rPr lang="en-US" sz="2400" b="1" i="1" dirty="0" err="1"/>
              <a:t>Unnayan</a:t>
            </a:r>
            <a:r>
              <a:rPr lang="en-US" sz="2400" b="1" i="1" dirty="0"/>
              <a:t>):</a:t>
            </a:r>
            <a:r>
              <a:rPr lang="en-US" sz="2400" i="1" dirty="0"/>
              <a:t>  Performed during the seventh month of pregnancy. By this time the heart, mind and brain of the baby are formed and functional. The parents to be and their relatives offer prayers to the Almighty for mental &amp; intellectual growth of the child. </a:t>
            </a:r>
            <a:endParaRPr lang="en-US" sz="2400" dirty="0"/>
          </a:p>
        </p:txBody>
      </p:sp>
      <p:sp>
        <p:nvSpPr>
          <p:cNvPr id="4" name="Footer Placeholder 3">
            <a:extLst>
              <a:ext uri="{FF2B5EF4-FFF2-40B4-BE49-F238E27FC236}">
                <a16:creationId xmlns:a16="http://schemas.microsoft.com/office/drawing/2014/main" id="{F6C64929-DD88-4143-94E5-10DA17188533}"/>
              </a:ext>
            </a:extLst>
          </p:cNvPr>
          <p:cNvSpPr>
            <a:spLocks noGrp="1"/>
          </p:cNvSpPr>
          <p:nvPr>
            <p:ph type="ftr" sz="quarter" idx="11"/>
          </p:nvPr>
        </p:nvSpPr>
        <p:spPr/>
        <p:txBody>
          <a:bodyPr/>
          <a:lstStyle/>
          <a:p>
            <a:r>
              <a:rPr lang="en-US"/>
              <a:t>(c) Hindu Swayamsevak Sangh USA - For internal use only</a:t>
            </a:r>
            <a:endParaRPr lang="en-US" dirty="0"/>
          </a:p>
        </p:txBody>
      </p:sp>
      <p:sp>
        <p:nvSpPr>
          <p:cNvPr id="5" name="Slide Number Placeholder 4">
            <a:extLst>
              <a:ext uri="{FF2B5EF4-FFF2-40B4-BE49-F238E27FC236}">
                <a16:creationId xmlns:a16="http://schemas.microsoft.com/office/drawing/2014/main" id="{25BD56F3-E149-4BE1-9424-8D7CF057B9A3}"/>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88286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0DD978-1347-4148-891F-8BC577D35181}"/>
              </a:ext>
            </a:extLst>
          </p:cNvPr>
          <p:cNvSpPr>
            <a:spLocks noGrp="1"/>
          </p:cNvSpPr>
          <p:nvPr>
            <p:ph type="title"/>
          </p:nvPr>
        </p:nvSpPr>
        <p:spPr>
          <a:xfrm>
            <a:off x="2216350" y="635661"/>
            <a:ext cx="8911687" cy="716418"/>
          </a:xfrm>
        </p:spPr>
        <p:txBody>
          <a:bodyPr/>
          <a:lstStyle/>
          <a:p>
            <a:r>
              <a:rPr lang="en-US" b="1" dirty="0"/>
              <a:t>16 </a:t>
            </a:r>
            <a:r>
              <a:rPr lang="en-US" b="1" dirty="0" err="1"/>
              <a:t>Samskars</a:t>
            </a:r>
            <a:endParaRPr lang="en-US" b="1" dirty="0"/>
          </a:p>
        </p:txBody>
      </p:sp>
      <p:sp>
        <p:nvSpPr>
          <p:cNvPr id="2" name="Content Placeholder 1">
            <a:extLst>
              <a:ext uri="{FF2B5EF4-FFF2-40B4-BE49-F238E27FC236}">
                <a16:creationId xmlns:a16="http://schemas.microsoft.com/office/drawing/2014/main" id="{06A28DBF-D83D-40EF-AD2F-871F1AFCA2EC}"/>
              </a:ext>
            </a:extLst>
          </p:cNvPr>
          <p:cNvSpPr>
            <a:spLocks noGrp="1"/>
          </p:cNvSpPr>
          <p:nvPr>
            <p:ph idx="1"/>
          </p:nvPr>
        </p:nvSpPr>
        <p:spPr>
          <a:xfrm>
            <a:off x="2216350" y="1264555"/>
            <a:ext cx="9288262" cy="4969335"/>
          </a:xfrm>
        </p:spPr>
        <p:txBody>
          <a:bodyPr>
            <a:normAutofit lnSpcReduction="10000"/>
          </a:bodyPr>
          <a:lstStyle/>
          <a:p>
            <a:r>
              <a:rPr lang="en-US" sz="3500" b="1" u="sng" dirty="0"/>
              <a:t>After birth in childhood</a:t>
            </a:r>
          </a:p>
          <a:p>
            <a:pPr marL="514350" lvl="0" indent="-514350">
              <a:buFont typeface="+mj-lt"/>
              <a:buAutoNum type="arabicPeriod" startAt="4"/>
            </a:pPr>
            <a:r>
              <a:rPr lang="en-US" sz="2400" b="1" i="1" dirty="0" err="1"/>
              <a:t>Jatakarma</a:t>
            </a:r>
            <a:r>
              <a:rPr lang="en-US" sz="2400" i="1" dirty="0"/>
              <a:t>:  After the birth of the child, the child is given a secret name, he is given taste of honey &amp; ghee, mother starts the first breast-feeding after chanting of a mantra.</a:t>
            </a:r>
            <a:endParaRPr lang="en-US" sz="2400" dirty="0"/>
          </a:p>
          <a:p>
            <a:pPr marL="514350" lvl="0" indent="-514350">
              <a:buFont typeface="+mj-lt"/>
              <a:buAutoNum type="arabicPeriod" startAt="4"/>
            </a:pPr>
            <a:r>
              <a:rPr lang="en-US" sz="2400" b="1" i="1" dirty="0"/>
              <a:t>Nama-</a:t>
            </a:r>
            <a:r>
              <a:rPr lang="en-US" sz="2400" b="1" i="1" dirty="0" err="1"/>
              <a:t>karana</a:t>
            </a:r>
            <a:r>
              <a:rPr lang="en-US" sz="2400" b="1" i="1" dirty="0"/>
              <a:t>:</a:t>
            </a:r>
            <a:r>
              <a:rPr lang="en-US" sz="2400" i="1" dirty="0"/>
              <a:t> In this ceremony the child is given a formal name. Performed on the 11th day.</a:t>
            </a:r>
            <a:endParaRPr lang="en-US" sz="2400" dirty="0"/>
          </a:p>
          <a:p>
            <a:pPr marL="514350" lvl="0" indent="-514350">
              <a:buFont typeface="+mj-lt"/>
              <a:buAutoNum type="arabicPeriod" startAt="4"/>
            </a:pPr>
            <a:r>
              <a:rPr lang="en-US" sz="2400" b="1" i="1" dirty="0" err="1"/>
              <a:t>Nishkramana</a:t>
            </a:r>
            <a:r>
              <a:rPr lang="en-US" sz="2400" b="1" i="1" dirty="0"/>
              <a:t>:</a:t>
            </a:r>
            <a:r>
              <a:rPr lang="en-US" sz="2400" i="1" dirty="0"/>
              <a:t>  In this the formal darshan of sun &amp; moon is done for the child.</a:t>
            </a:r>
            <a:endParaRPr lang="en-US" sz="2400" dirty="0"/>
          </a:p>
          <a:p>
            <a:pPr marL="514350" lvl="0" indent="-514350">
              <a:buFont typeface="+mj-lt"/>
              <a:buAutoNum type="arabicPeriod" startAt="4"/>
            </a:pPr>
            <a:r>
              <a:rPr lang="en-US" sz="2400" b="1" i="1" dirty="0" err="1"/>
              <a:t>Annaprashana</a:t>
            </a:r>
            <a:r>
              <a:rPr lang="en-US" sz="2400" b="1" i="1" dirty="0"/>
              <a:t>:</a:t>
            </a:r>
            <a:r>
              <a:rPr lang="en-US" sz="2400" i="1" dirty="0"/>
              <a:t>  This ceremony is performed, when the child is given solid food (anna) for the first time.</a:t>
            </a:r>
            <a:endParaRPr lang="en-US" sz="2400" dirty="0"/>
          </a:p>
          <a:p>
            <a:pPr marL="514350" lvl="0" indent="-514350">
              <a:buFont typeface="+mj-lt"/>
              <a:buAutoNum type="arabicPeriod" startAt="4"/>
            </a:pPr>
            <a:r>
              <a:rPr lang="en-US" sz="2400" b="1" i="1" dirty="0" err="1"/>
              <a:t>Chudakarana</a:t>
            </a:r>
            <a:r>
              <a:rPr lang="en-US" sz="2400" b="1" i="1" dirty="0"/>
              <a:t>:</a:t>
            </a:r>
            <a:r>
              <a:rPr lang="en-US" sz="2400" i="1" dirty="0"/>
              <a:t> </a:t>
            </a:r>
            <a:r>
              <a:rPr lang="en-US" sz="2400" i="1" dirty="0" err="1"/>
              <a:t>Cuda</a:t>
            </a:r>
            <a:r>
              <a:rPr lang="en-US" sz="2400" i="1" dirty="0"/>
              <a:t> means the 'lock or tuft of hair' kept after the remaining part is shaved off.</a:t>
            </a:r>
            <a:endParaRPr lang="en-US" sz="2400" dirty="0"/>
          </a:p>
        </p:txBody>
      </p:sp>
      <p:sp>
        <p:nvSpPr>
          <p:cNvPr id="4" name="Footer Placeholder 3">
            <a:extLst>
              <a:ext uri="{FF2B5EF4-FFF2-40B4-BE49-F238E27FC236}">
                <a16:creationId xmlns:a16="http://schemas.microsoft.com/office/drawing/2014/main" id="{F6C64929-DD88-4143-94E5-10DA17188533}"/>
              </a:ext>
            </a:extLst>
          </p:cNvPr>
          <p:cNvSpPr>
            <a:spLocks noGrp="1"/>
          </p:cNvSpPr>
          <p:nvPr>
            <p:ph type="ftr" sz="quarter" idx="11"/>
          </p:nvPr>
        </p:nvSpPr>
        <p:spPr/>
        <p:txBody>
          <a:bodyPr/>
          <a:lstStyle/>
          <a:p>
            <a:r>
              <a:rPr lang="en-US" dirty="0"/>
              <a:t>(c) Hindu Swayamsevak Sangh USA - For internal use only</a:t>
            </a:r>
          </a:p>
        </p:txBody>
      </p:sp>
      <p:sp>
        <p:nvSpPr>
          <p:cNvPr id="5" name="Slide Number Placeholder 4">
            <a:extLst>
              <a:ext uri="{FF2B5EF4-FFF2-40B4-BE49-F238E27FC236}">
                <a16:creationId xmlns:a16="http://schemas.microsoft.com/office/drawing/2014/main" id="{25BD56F3-E149-4BE1-9424-8D7CF057B9A3}"/>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3314503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0DD978-1347-4148-891F-8BC577D35181}"/>
              </a:ext>
            </a:extLst>
          </p:cNvPr>
          <p:cNvSpPr>
            <a:spLocks noGrp="1"/>
          </p:cNvSpPr>
          <p:nvPr>
            <p:ph type="title"/>
          </p:nvPr>
        </p:nvSpPr>
        <p:spPr>
          <a:xfrm>
            <a:off x="2370984" y="626783"/>
            <a:ext cx="8911687" cy="710500"/>
          </a:xfrm>
        </p:spPr>
        <p:txBody>
          <a:bodyPr/>
          <a:lstStyle/>
          <a:p>
            <a:r>
              <a:rPr lang="en-US" b="1" dirty="0"/>
              <a:t>16 </a:t>
            </a:r>
            <a:r>
              <a:rPr lang="en-US" b="1" dirty="0" err="1"/>
              <a:t>Samskars</a:t>
            </a:r>
            <a:endParaRPr lang="en-US" b="1" dirty="0"/>
          </a:p>
        </p:txBody>
      </p:sp>
      <p:sp>
        <p:nvSpPr>
          <p:cNvPr id="2" name="Content Placeholder 1">
            <a:extLst>
              <a:ext uri="{FF2B5EF4-FFF2-40B4-BE49-F238E27FC236}">
                <a16:creationId xmlns:a16="http://schemas.microsoft.com/office/drawing/2014/main" id="{06A28DBF-D83D-40EF-AD2F-871F1AFCA2EC}"/>
              </a:ext>
            </a:extLst>
          </p:cNvPr>
          <p:cNvSpPr>
            <a:spLocks noGrp="1"/>
          </p:cNvSpPr>
          <p:nvPr>
            <p:ph idx="1"/>
          </p:nvPr>
        </p:nvSpPr>
        <p:spPr>
          <a:xfrm>
            <a:off x="2278494" y="1334610"/>
            <a:ext cx="9333498" cy="4899280"/>
          </a:xfrm>
        </p:spPr>
        <p:txBody>
          <a:bodyPr>
            <a:normAutofit lnSpcReduction="10000"/>
          </a:bodyPr>
          <a:lstStyle/>
          <a:p>
            <a:r>
              <a:rPr lang="en-US" sz="3200" b="1" u="sng" dirty="0"/>
              <a:t>After birth in childhood</a:t>
            </a:r>
          </a:p>
          <a:p>
            <a:pPr marL="514350" lvl="0" indent="-514350">
              <a:buFont typeface="+mj-lt"/>
              <a:buAutoNum type="arabicPeriod" startAt="9"/>
            </a:pPr>
            <a:r>
              <a:rPr lang="en-US" sz="2400" b="1" i="1" dirty="0"/>
              <a:t>Karna-</a:t>
            </a:r>
            <a:r>
              <a:rPr lang="en-US" sz="2400" b="1" i="1" dirty="0" err="1"/>
              <a:t>vedha</a:t>
            </a:r>
            <a:r>
              <a:rPr lang="en-US" sz="2400" b="1" i="1" dirty="0"/>
              <a:t>:</a:t>
            </a:r>
            <a:r>
              <a:rPr lang="en-US" sz="2400" i="1" dirty="0"/>
              <a:t>  Done in 7th or 8th month. Piercing of the ears.  </a:t>
            </a:r>
          </a:p>
          <a:p>
            <a:pPr marL="514350" lvl="0" indent="-514350">
              <a:buFont typeface="+mj-lt"/>
              <a:buAutoNum type="arabicPeriod" startAt="9"/>
            </a:pPr>
            <a:r>
              <a:rPr lang="en-US" sz="2400" b="1" i="1" dirty="0" err="1"/>
              <a:t>Upanayan</a:t>
            </a:r>
            <a:r>
              <a:rPr lang="en-US" sz="2400" b="1" i="1" dirty="0"/>
              <a:t> &amp; </a:t>
            </a:r>
            <a:r>
              <a:rPr lang="en-US" sz="2400" b="1" i="1" dirty="0" err="1"/>
              <a:t>Vedarambha</a:t>
            </a:r>
            <a:r>
              <a:rPr lang="en-US" sz="2400" b="1" i="1" dirty="0"/>
              <a:t>:</a:t>
            </a:r>
            <a:r>
              <a:rPr lang="en-US" sz="2400" i="1" dirty="0"/>
              <a:t> The thread ceremony. The child is thereafter authorized to perform all rituals. Studies of Vedas begins with the Guru.</a:t>
            </a:r>
          </a:p>
          <a:p>
            <a:pPr lvl="0"/>
            <a:r>
              <a:rPr lang="en-US" sz="3200" b="1" u="sng" dirty="0"/>
              <a:t>Adulthood</a:t>
            </a:r>
          </a:p>
          <a:p>
            <a:pPr marL="514350" lvl="0" indent="-514350">
              <a:buFont typeface="+mj-lt"/>
              <a:buAutoNum type="arabicPeriod" startAt="11"/>
            </a:pPr>
            <a:r>
              <a:rPr lang="en-US" sz="2400" b="1" i="1" dirty="0" err="1"/>
              <a:t>Keshanta</a:t>
            </a:r>
            <a:r>
              <a:rPr lang="en-US" sz="2400" b="1" i="1" dirty="0"/>
              <a:t>:</a:t>
            </a:r>
            <a:r>
              <a:rPr lang="en-US" sz="2400" i="1" dirty="0"/>
              <a:t> Hairs are cut, guru </a:t>
            </a:r>
            <a:r>
              <a:rPr lang="en-US" sz="2400" i="1" dirty="0" err="1"/>
              <a:t>dakshina</a:t>
            </a:r>
            <a:r>
              <a:rPr lang="en-US" sz="2400" i="1" dirty="0"/>
              <a:t> is given </a:t>
            </a:r>
          </a:p>
          <a:p>
            <a:pPr marL="514350" lvl="0" indent="-514350">
              <a:buFont typeface="+mj-lt"/>
              <a:buAutoNum type="arabicPeriod" startAt="11"/>
            </a:pPr>
            <a:r>
              <a:rPr lang="en-US" sz="2400" b="1" i="1" dirty="0" err="1"/>
              <a:t>Samavartan</a:t>
            </a:r>
            <a:r>
              <a:rPr lang="en-US" sz="2400" b="1" i="1" dirty="0"/>
              <a:t>: </a:t>
            </a:r>
            <a:r>
              <a:rPr lang="en-US" sz="2400" i="1" dirty="0"/>
              <a:t>Returning to the house after acquiring education</a:t>
            </a:r>
            <a:endParaRPr lang="en-US" sz="2400" dirty="0"/>
          </a:p>
          <a:p>
            <a:pPr marL="514350" lvl="0" indent="-514350">
              <a:buFont typeface="+mj-lt"/>
              <a:buAutoNum type="arabicPeriod" startAt="11"/>
            </a:pPr>
            <a:r>
              <a:rPr lang="en-US" sz="2400" b="1" i="1" dirty="0" err="1"/>
              <a:t>Vivaha</a:t>
            </a:r>
            <a:r>
              <a:rPr lang="en-US" sz="2400" b="1" i="1" dirty="0"/>
              <a:t>:</a:t>
            </a:r>
            <a:r>
              <a:rPr lang="en-US" sz="2400" i="1" dirty="0"/>
              <a:t> Marriage ceremony</a:t>
            </a:r>
            <a:endParaRPr lang="en-US" sz="2400" dirty="0"/>
          </a:p>
          <a:p>
            <a:pPr lvl="0"/>
            <a:endParaRPr lang="en-US" dirty="0"/>
          </a:p>
          <a:p>
            <a:pPr marL="514350" lvl="0" indent="-514350">
              <a:buFont typeface="+mj-lt"/>
              <a:buAutoNum type="arabicPeriod" startAt="4"/>
            </a:pPr>
            <a:endParaRPr lang="en-US" dirty="0"/>
          </a:p>
        </p:txBody>
      </p:sp>
      <p:sp>
        <p:nvSpPr>
          <p:cNvPr id="4" name="Footer Placeholder 3">
            <a:extLst>
              <a:ext uri="{FF2B5EF4-FFF2-40B4-BE49-F238E27FC236}">
                <a16:creationId xmlns:a16="http://schemas.microsoft.com/office/drawing/2014/main" id="{F6C64929-DD88-4143-94E5-10DA17188533}"/>
              </a:ext>
            </a:extLst>
          </p:cNvPr>
          <p:cNvSpPr>
            <a:spLocks noGrp="1"/>
          </p:cNvSpPr>
          <p:nvPr>
            <p:ph type="ftr" sz="quarter" idx="11"/>
          </p:nvPr>
        </p:nvSpPr>
        <p:spPr/>
        <p:txBody>
          <a:bodyPr/>
          <a:lstStyle/>
          <a:p>
            <a:r>
              <a:rPr lang="en-US"/>
              <a:t>(c) Hindu Swayamsevak Sangh USA - For internal use only</a:t>
            </a:r>
            <a:endParaRPr lang="en-US" dirty="0"/>
          </a:p>
        </p:txBody>
      </p:sp>
      <p:sp>
        <p:nvSpPr>
          <p:cNvPr id="5" name="Slide Number Placeholder 4">
            <a:extLst>
              <a:ext uri="{FF2B5EF4-FFF2-40B4-BE49-F238E27FC236}">
                <a16:creationId xmlns:a16="http://schemas.microsoft.com/office/drawing/2014/main" id="{25BD56F3-E149-4BE1-9424-8D7CF057B9A3}"/>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3465316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0DD978-1347-4148-891F-8BC577D35181}"/>
              </a:ext>
            </a:extLst>
          </p:cNvPr>
          <p:cNvSpPr>
            <a:spLocks noGrp="1"/>
          </p:cNvSpPr>
          <p:nvPr>
            <p:ph type="title"/>
          </p:nvPr>
        </p:nvSpPr>
        <p:spPr>
          <a:xfrm>
            <a:off x="2393903" y="624110"/>
            <a:ext cx="8911687" cy="754888"/>
          </a:xfrm>
        </p:spPr>
        <p:txBody>
          <a:bodyPr/>
          <a:lstStyle/>
          <a:p>
            <a:r>
              <a:rPr lang="en-US" b="1" dirty="0"/>
              <a:t>16 </a:t>
            </a:r>
            <a:r>
              <a:rPr lang="en-US" b="1" dirty="0" err="1"/>
              <a:t>Samskars</a:t>
            </a:r>
            <a:endParaRPr lang="en-US" b="1" dirty="0"/>
          </a:p>
        </p:txBody>
      </p:sp>
      <p:sp>
        <p:nvSpPr>
          <p:cNvPr id="2" name="Content Placeholder 1">
            <a:extLst>
              <a:ext uri="{FF2B5EF4-FFF2-40B4-BE49-F238E27FC236}">
                <a16:creationId xmlns:a16="http://schemas.microsoft.com/office/drawing/2014/main" id="{06A28DBF-D83D-40EF-AD2F-871F1AFCA2EC}"/>
              </a:ext>
            </a:extLst>
          </p:cNvPr>
          <p:cNvSpPr>
            <a:spLocks noGrp="1"/>
          </p:cNvSpPr>
          <p:nvPr>
            <p:ph idx="1"/>
          </p:nvPr>
        </p:nvSpPr>
        <p:spPr>
          <a:xfrm>
            <a:off x="2393903" y="1378998"/>
            <a:ext cx="8915400" cy="3777622"/>
          </a:xfrm>
        </p:spPr>
        <p:txBody>
          <a:bodyPr>
            <a:normAutofit/>
          </a:bodyPr>
          <a:lstStyle/>
          <a:p>
            <a:r>
              <a:rPr lang="en-US" sz="3200" b="1" u="sng" dirty="0"/>
              <a:t>Old age</a:t>
            </a:r>
          </a:p>
          <a:p>
            <a:pPr marL="514350" lvl="0" indent="-514350">
              <a:buFont typeface="+mj-lt"/>
              <a:buAutoNum type="arabicPeriod" startAt="14"/>
            </a:pPr>
            <a:r>
              <a:rPr lang="en-US" sz="2400" b="1" i="1" dirty="0" err="1"/>
              <a:t>Vanprastha</a:t>
            </a:r>
            <a:r>
              <a:rPr lang="en-US" sz="2400" b="1" i="1" dirty="0"/>
              <a:t>:</a:t>
            </a:r>
            <a:r>
              <a:rPr lang="en-US" sz="2400" i="1" dirty="0"/>
              <a:t>  As old age approaches, the person retires for a life of tapas &amp; studies.</a:t>
            </a:r>
            <a:endParaRPr lang="en-US" sz="2400" dirty="0"/>
          </a:p>
          <a:p>
            <a:pPr marL="514350" lvl="0" indent="-514350">
              <a:buFont typeface="+mj-lt"/>
              <a:buAutoNum type="arabicPeriod" startAt="14"/>
            </a:pPr>
            <a:r>
              <a:rPr lang="en-US" sz="2400" b="1" i="1" dirty="0" err="1"/>
              <a:t>Sanyas</a:t>
            </a:r>
            <a:r>
              <a:rPr lang="en-US" sz="2400" b="1" i="1" dirty="0"/>
              <a:t>:</a:t>
            </a:r>
            <a:r>
              <a:rPr lang="en-US" sz="2400" i="1" dirty="0"/>
              <a:t> Before leaving the body, a Hindu shed all attachments to awake &amp; revel in the timeless truth. </a:t>
            </a:r>
            <a:endParaRPr lang="en-US" sz="2400" dirty="0"/>
          </a:p>
          <a:p>
            <a:pPr lvl="0"/>
            <a:r>
              <a:rPr lang="en-US" sz="3200" b="1" u="sng" dirty="0"/>
              <a:t>After Death</a:t>
            </a:r>
          </a:p>
          <a:p>
            <a:pPr marL="514350" lvl="0" indent="-514350">
              <a:buFont typeface="+mj-lt"/>
              <a:buAutoNum type="arabicPeriod" startAt="16"/>
            </a:pPr>
            <a:r>
              <a:rPr lang="en-US" sz="2400" b="1" i="1" dirty="0" err="1"/>
              <a:t>Antyeshthi</a:t>
            </a:r>
            <a:r>
              <a:rPr lang="en-US" sz="2400" b="1" i="1" dirty="0"/>
              <a:t>:</a:t>
            </a:r>
            <a:r>
              <a:rPr lang="en-US" sz="2400" i="1" dirty="0"/>
              <a:t> The last rites done after the death.</a:t>
            </a:r>
            <a:endParaRPr lang="en-US" sz="2400" dirty="0"/>
          </a:p>
          <a:p>
            <a:pPr lvl="0"/>
            <a:endParaRPr lang="en-US" dirty="0"/>
          </a:p>
          <a:p>
            <a:pPr marL="514350" lvl="0" indent="-514350">
              <a:buFont typeface="+mj-lt"/>
              <a:buAutoNum type="arabicPeriod" startAt="4"/>
            </a:pPr>
            <a:endParaRPr lang="en-US" dirty="0"/>
          </a:p>
        </p:txBody>
      </p:sp>
      <p:sp>
        <p:nvSpPr>
          <p:cNvPr id="4" name="Footer Placeholder 3">
            <a:extLst>
              <a:ext uri="{FF2B5EF4-FFF2-40B4-BE49-F238E27FC236}">
                <a16:creationId xmlns:a16="http://schemas.microsoft.com/office/drawing/2014/main" id="{F6C64929-DD88-4143-94E5-10DA17188533}"/>
              </a:ext>
            </a:extLst>
          </p:cNvPr>
          <p:cNvSpPr>
            <a:spLocks noGrp="1"/>
          </p:cNvSpPr>
          <p:nvPr>
            <p:ph type="ftr" sz="quarter" idx="11"/>
          </p:nvPr>
        </p:nvSpPr>
        <p:spPr/>
        <p:txBody>
          <a:bodyPr/>
          <a:lstStyle/>
          <a:p>
            <a:r>
              <a:rPr lang="en-US"/>
              <a:t>(c) Hindu Swayamsevak Sangh USA - For internal use only</a:t>
            </a:r>
            <a:endParaRPr lang="en-US" dirty="0"/>
          </a:p>
        </p:txBody>
      </p:sp>
      <p:sp>
        <p:nvSpPr>
          <p:cNvPr id="5" name="Slide Number Placeholder 4">
            <a:extLst>
              <a:ext uri="{FF2B5EF4-FFF2-40B4-BE49-F238E27FC236}">
                <a16:creationId xmlns:a16="http://schemas.microsoft.com/office/drawing/2014/main" id="{25BD56F3-E149-4BE1-9424-8D7CF057B9A3}"/>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129401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3FE40-3318-4FED-B2D1-81A48B48021B}"/>
              </a:ext>
            </a:extLst>
          </p:cNvPr>
          <p:cNvSpPr>
            <a:spLocks noGrp="1"/>
          </p:cNvSpPr>
          <p:nvPr>
            <p:ph type="title"/>
          </p:nvPr>
        </p:nvSpPr>
        <p:spPr>
          <a:xfrm>
            <a:off x="2991774" y="1427130"/>
            <a:ext cx="7024515" cy="1617911"/>
          </a:xfrm>
        </p:spPr>
        <p:txBody>
          <a:bodyPr>
            <a:noAutofit/>
          </a:bodyPr>
          <a:lstStyle/>
          <a:p>
            <a:pPr algn="ctr"/>
            <a:r>
              <a:rPr lang="en-US" sz="4800" dirty="0"/>
              <a:t>Thank you for your participation</a:t>
            </a:r>
          </a:p>
        </p:txBody>
      </p:sp>
      <p:sp>
        <p:nvSpPr>
          <p:cNvPr id="3" name="TextBox 2">
            <a:extLst>
              <a:ext uri="{FF2B5EF4-FFF2-40B4-BE49-F238E27FC236}">
                <a16:creationId xmlns:a16="http://schemas.microsoft.com/office/drawing/2014/main" id="{1997DEA8-7536-4D89-A6E7-13E33DCC23DA}"/>
              </a:ext>
            </a:extLst>
          </p:cNvPr>
          <p:cNvSpPr txBox="1"/>
          <p:nvPr/>
        </p:nvSpPr>
        <p:spPr>
          <a:xfrm>
            <a:off x="5956916" y="3415684"/>
            <a:ext cx="790113" cy="1569660"/>
          </a:xfrm>
          <a:prstGeom prst="rect">
            <a:avLst/>
          </a:prstGeom>
          <a:noFill/>
        </p:spPr>
        <p:txBody>
          <a:bodyPr wrap="square" rtlCol="0">
            <a:spAutoFit/>
          </a:bodyPr>
          <a:lstStyle/>
          <a:p>
            <a:r>
              <a:rPr lang="en-US" sz="9600" dirty="0">
                <a:latin typeface="Algerian" panose="04020705040A02060702" pitchFamily="82" charset="0"/>
              </a:rPr>
              <a:t>?</a:t>
            </a:r>
          </a:p>
        </p:txBody>
      </p:sp>
    </p:spTree>
    <p:extLst>
      <p:ext uri="{BB962C8B-B14F-4D97-AF65-F5344CB8AC3E}">
        <p14:creationId xmlns:p14="http://schemas.microsoft.com/office/powerpoint/2010/main" val="232101311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19</TotalTime>
  <Words>1221</Words>
  <Application>Microsoft Office PowerPoint</Application>
  <PresentationFormat>Widescreen</PresentationFormat>
  <Paragraphs>76</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Algerian</vt:lpstr>
      <vt:lpstr>Arial</vt:lpstr>
      <vt:lpstr>Calibri</vt:lpstr>
      <vt:lpstr>Century Gothic</vt:lpstr>
      <vt:lpstr>Wingdings</vt:lpstr>
      <vt:lpstr>Wingdings 3</vt:lpstr>
      <vt:lpstr>Wisp</vt:lpstr>
      <vt:lpstr>Hindu Samskars</vt:lpstr>
      <vt:lpstr>Main aim of Marriage</vt:lpstr>
      <vt:lpstr>Hindu Samskars</vt:lpstr>
      <vt:lpstr>16 Samskars</vt:lpstr>
      <vt:lpstr>16 Samskars</vt:lpstr>
      <vt:lpstr>16 Samskars</vt:lpstr>
      <vt:lpstr>16 Samskars</vt:lpstr>
      <vt:lpstr>Thank you for your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Hindu Samskars</dc:title>
  <dc:creator>Yoginder Gupta</dc:creator>
  <cp:lastModifiedBy>Yoginder Gupta</cp:lastModifiedBy>
  <cp:revision>4</cp:revision>
  <dcterms:created xsi:type="dcterms:W3CDTF">2020-02-23T01:01:04Z</dcterms:created>
  <dcterms:modified xsi:type="dcterms:W3CDTF">2020-02-23T01:20:33Z</dcterms:modified>
</cp:coreProperties>
</file>